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7" r:id="rId7"/>
    <p:sldId id="259" r:id="rId8"/>
    <p:sldId id="261" r:id="rId9"/>
    <p:sldId id="262" r:id="rId10"/>
    <p:sldId id="263" r:id="rId11"/>
    <p:sldId id="266" r:id="rId12"/>
    <p:sldId id="264" r:id="rId13"/>
    <p:sldId id="265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90" autoAdjust="0"/>
  </p:normalViewPr>
  <p:slideViewPr>
    <p:cSldViewPr>
      <p:cViewPr>
        <p:scale>
          <a:sx n="80" d="100"/>
          <a:sy n="80" d="100"/>
        </p:scale>
        <p:origin x="-180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8AFDA-7831-44E5-8239-F627BEC8B0CC}" type="datetimeFigureOut">
              <a:rPr lang="en-CA" smtClean="0"/>
              <a:pPr/>
              <a:t>14/03/2011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911E-DB2E-4EC4-BD6D-55FB6E0A6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8AFDA-7831-44E5-8239-F627BEC8B0CC}" type="datetimeFigureOut">
              <a:rPr lang="en-CA" smtClean="0"/>
              <a:pPr/>
              <a:t>14/03/2011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911E-DB2E-4EC4-BD6D-55FB6E0A6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8AFDA-7831-44E5-8239-F627BEC8B0CC}" type="datetimeFigureOut">
              <a:rPr lang="en-CA" smtClean="0"/>
              <a:pPr/>
              <a:t>14/03/2011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911E-DB2E-4EC4-BD6D-55FB6E0A6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8AFDA-7831-44E5-8239-F627BEC8B0CC}" type="datetimeFigureOut">
              <a:rPr lang="en-CA" smtClean="0"/>
              <a:pPr/>
              <a:t>14/03/2011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911E-DB2E-4EC4-BD6D-55FB6E0A6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8AFDA-7831-44E5-8239-F627BEC8B0CC}" type="datetimeFigureOut">
              <a:rPr lang="en-CA" smtClean="0"/>
              <a:pPr/>
              <a:t>14/03/2011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911E-DB2E-4EC4-BD6D-55FB6E0A6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8AFDA-7831-44E5-8239-F627BEC8B0CC}" type="datetimeFigureOut">
              <a:rPr lang="en-CA" smtClean="0"/>
              <a:pPr/>
              <a:t>14/03/2011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911E-DB2E-4EC4-BD6D-55FB6E0A6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8AFDA-7831-44E5-8239-F627BEC8B0CC}" type="datetimeFigureOut">
              <a:rPr lang="en-CA" smtClean="0"/>
              <a:pPr/>
              <a:t>14/03/2011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911E-DB2E-4EC4-BD6D-55FB6E0A6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8AFDA-7831-44E5-8239-F627BEC8B0CC}" type="datetimeFigureOut">
              <a:rPr lang="en-CA" smtClean="0"/>
              <a:pPr/>
              <a:t>14/03/2011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911E-DB2E-4EC4-BD6D-55FB6E0A6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8AFDA-7831-44E5-8239-F627BEC8B0CC}" type="datetimeFigureOut">
              <a:rPr lang="en-CA" smtClean="0"/>
              <a:pPr/>
              <a:t>14/03/2011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911E-DB2E-4EC4-BD6D-55FB6E0A6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8AFDA-7831-44E5-8239-F627BEC8B0CC}" type="datetimeFigureOut">
              <a:rPr lang="en-CA" smtClean="0"/>
              <a:pPr/>
              <a:t>14/03/2011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911E-DB2E-4EC4-BD6D-55FB6E0A6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8AFDA-7831-44E5-8239-F627BEC8B0CC}" type="datetimeFigureOut">
              <a:rPr lang="en-CA" smtClean="0"/>
              <a:pPr/>
              <a:t>14/03/2011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911E-DB2E-4EC4-BD6D-55FB6E0A6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9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DC8AFDA-7831-44E5-8239-F627BEC8B0CC}" type="datetimeFigureOut">
              <a:rPr lang="en-CA" smtClean="0"/>
              <a:pPr/>
              <a:t>14/03/2011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849B911E-DB2E-4EC4-BD6D-55FB6E0A63A2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glow rad="635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923843"/>
            <a:ext cx="7772400" cy="1470025"/>
          </a:xfrm>
        </p:spPr>
        <p:txBody>
          <a:bodyPr>
            <a:noAutofit/>
          </a:bodyPr>
          <a:lstStyle/>
          <a:p>
            <a:r>
              <a:rPr lang="en-US" sz="8000" dirty="0" smtClean="0"/>
              <a:t>AISI Key Messages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7843" y="5638800"/>
            <a:ext cx="64008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March 15, 2011</a:t>
            </a:r>
            <a:endParaRPr lang="en-US" sz="4800" dirty="0"/>
          </a:p>
        </p:txBody>
      </p:sp>
      <p:pic>
        <p:nvPicPr>
          <p:cNvPr id="1026" name="Picture 2" descr="d:\users\mnygard\AppData\Local\Microsoft\Windows\Temporary Internet Files\Content.IE5\23AZHG88\MC9003702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51800">
            <a:off x="778408" y="2977576"/>
            <a:ext cx="3247161" cy="2507011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CESD 3-Year Plans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Board and Administrator Retreat</a:t>
            </a:r>
          </a:p>
          <a:p>
            <a:r>
              <a:rPr lang="en-US" dirty="0" smtClean="0"/>
              <a:t>New planning process</a:t>
            </a:r>
          </a:p>
          <a:p>
            <a:r>
              <a:rPr lang="en-US" dirty="0" smtClean="0"/>
              <a:t>Alignment of work</a:t>
            </a:r>
          </a:p>
          <a:p>
            <a:pPr lvl="1"/>
            <a:r>
              <a:rPr lang="en-US" dirty="0" smtClean="0"/>
              <a:t>Learning Services &amp; Student Services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652878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Moving Forward</a:t>
            </a:r>
            <a:endParaRPr lang="en-CA" dirty="0"/>
          </a:p>
        </p:txBody>
      </p:sp>
      <p:pic>
        <p:nvPicPr>
          <p:cNvPr id="4" name="Picture 2" descr="d:\users\lsteele\AppData\Local\Microsoft\Windows\Temporary Internet Files\Content.IE5\HPE6CKVJ\MC900281240[1].wm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828800"/>
            <a:ext cx="7074568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98022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 smtClean="0"/>
              <a:t>The Train is Still Rolling</a:t>
            </a:r>
            <a:endParaRPr lang="en-CA" dirty="0"/>
          </a:p>
        </p:txBody>
      </p:sp>
      <p:pic>
        <p:nvPicPr>
          <p:cNvPr id="1026" name="Picture 2" descr="d:\users\mnygard\AppData\Local\Microsoft\Windows\Temporary Internet Files\Content.IE5\ZNZ8CL1P\MC900056698[1]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88" y="990600"/>
            <a:ext cx="914400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47800" y="6236732"/>
            <a:ext cx="6096000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Alberta Education Inspiring Action</a:t>
            </a:r>
            <a:endParaRPr lang="en-CA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057399" y="5627132"/>
            <a:ext cx="4808517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Alberta Education Action on Inclusion</a:t>
            </a:r>
            <a:endParaRPr lang="en-CA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590800" y="5105400"/>
            <a:ext cx="3810000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Chinook’s Edge Board Goals</a:t>
            </a:r>
            <a:endParaRPr lang="en-CA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124200" y="4637498"/>
            <a:ext cx="2819400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3 Year Plans</a:t>
            </a:r>
            <a:endParaRPr lang="en-CA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627912" y="4077825"/>
            <a:ext cx="1828800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Guiding Coalition</a:t>
            </a:r>
            <a:endParaRPr lang="en-CA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114800" y="3593068"/>
            <a:ext cx="762000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AISI</a:t>
            </a:r>
            <a:endParaRPr lang="en-CA" b="1" dirty="0"/>
          </a:p>
        </p:txBody>
      </p:sp>
      <p:pic>
        <p:nvPicPr>
          <p:cNvPr id="10" name="MS900075009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865916" y="2209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407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9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Yes, There Have Been Changes…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4400" b="1" dirty="0" smtClean="0"/>
              <a:t>But AISI will continue in CESD….</a:t>
            </a:r>
            <a:endParaRPr lang="en-CA" sz="44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361334"/>
            <a:ext cx="270510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799" y="1600200"/>
            <a:ext cx="2168769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70809"/>
            <a:ext cx="184785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94677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Guiding Coalition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7620000" cy="48768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400050" lvl="1" indent="0">
              <a:buNone/>
            </a:pPr>
            <a:r>
              <a:rPr lang="en-US" sz="3600" dirty="0" smtClean="0"/>
              <a:t>Background:</a:t>
            </a:r>
          </a:p>
          <a:p>
            <a:pPr lvl="1">
              <a:buFont typeface="Arial" pitchFamily="34" charset="0"/>
              <a:buChar char="•"/>
            </a:pPr>
            <a:r>
              <a:rPr lang="en-US" sz="4000" dirty="0" smtClean="0"/>
              <a:t>37 Members </a:t>
            </a:r>
          </a:p>
          <a:p>
            <a:pPr lvl="1">
              <a:buFont typeface="Arial" pitchFamily="34" charset="0"/>
              <a:buChar char="•"/>
            </a:pPr>
            <a:r>
              <a:rPr lang="en-US" sz="4000" dirty="0" smtClean="0"/>
              <a:t>Various Stakeholders </a:t>
            </a:r>
          </a:p>
          <a:p>
            <a:pPr lvl="1">
              <a:buFont typeface="Arial" pitchFamily="34" charset="0"/>
              <a:buChar char="•"/>
            </a:pPr>
            <a:r>
              <a:rPr lang="en-US" sz="4000" dirty="0" smtClean="0"/>
              <a:t>Additional Data from School &amp; Greater Communities</a:t>
            </a:r>
          </a:p>
          <a:p>
            <a:pPr lvl="1">
              <a:buFont typeface="Arial" pitchFamily="34" charset="0"/>
              <a:buChar char="•"/>
            </a:pPr>
            <a:r>
              <a:rPr lang="en-US" sz="4000" dirty="0" smtClean="0"/>
              <a:t>School Staff Feedback</a:t>
            </a:r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1027" name="Picture 3" descr="d:\users\cchristiebill\AppData\Local\Microsoft\Windows\Temporary Internet Files\Content.IE5\25Q6I9JE\MC91022096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882238"/>
            <a:ext cx="1971866" cy="1068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26402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dvAuto="200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Themes</a:t>
            </a:r>
            <a:endParaRPr lang="en-CA" dirty="0"/>
          </a:p>
        </p:txBody>
      </p:sp>
      <p:grpSp>
        <p:nvGrpSpPr>
          <p:cNvPr id="13" name="Group 12"/>
          <p:cNvGrpSpPr/>
          <p:nvPr/>
        </p:nvGrpSpPr>
        <p:grpSpPr>
          <a:xfrm>
            <a:off x="76200" y="1143000"/>
            <a:ext cx="5029200" cy="5562600"/>
            <a:chOff x="76200" y="1143000"/>
            <a:chExt cx="5029200" cy="5562600"/>
          </a:xfrm>
        </p:grpSpPr>
        <p:pic>
          <p:nvPicPr>
            <p:cNvPr id="3074" name="Picture 2" descr="d:\users\cchristiebill\AppData\Local\Microsoft\Windows\Temporary Internet Files\Content.IE5\WFA86V5P\MP900314009[1]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8400" y="3581400"/>
              <a:ext cx="1607301" cy="15026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1" name="Picture 9" descr="d:\users\cchristiebill\AppData\Local\Microsoft\Windows\Temporary Internet Files\Content.IE5\3FCS3WX8\MP900149008[1]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677" y="2587939"/>
              <a:ext cx="2214399" cy="29775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1531514" y="1827074"/>
              <a:ext cx="2583127" cy="175432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5400" b="1" cap="none" spc="50" dirty="0" smtClean="0">
                  <a:ln w="12700" cmpd="sng">
                    <a:solidFill>
                      <a:schemeClr val="accent6">
                        <a:satMod val="120000"/>
                        <a:shade val="80000"/>
                      </a:schemeClr>
                    </a:solidFill>
                    <a:prstDash val="solid"/>
                  </a:ln>
                  <a:solidFill>
                    <a:schemeClr val="accent6">
                      <a:tint val="1000"/>
                    </a:schemeClr>
                  </a:solidFill>
                  <a:effectLst>
                    <a:glow rad="53100">
                      <a:schemeClr val="accent6">
                        <a:satMod val="180000"/>
                        <a:alpha val="30000"/>
                      </a:schemeClr>
                    </a:glow>
                  </a:effectLst>
                </a:rPr>
                <a:t>Core Purpose</a:t>
              </a:r>
              <a:endParaRPr lang="en-US" sz="5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76200" y="1143000"/>
              <a:ext cx="5029200" cy="5562600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114641" y="1143000"/>
            <a:ext cx="5029200" cy="5562600"/>
            <a:chOff x="4048670" y="1143000"/>
            <a:chExt cx="5029200" cy="5562600"/>
          </a:xfrm>
        </p:grpSpPr>
        <p:pic>
          <p:nvPicPr>
            <p:cNvPr id="3077" name="Picture 5" descr="d:\users\cchristiebill\AppData\Local\Microsoft\Windows\Temporary Internet Files\Content.IE5\3FCS3WX8\MP900442372[1]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0200" y="2204078"/>
              <a:ext cx="2379095" cy="1581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8" name="Picture 6" descr="d:\users\cchristiebill\AppData\Local\Microsoft\Windows\Temporary Internet Files\Content.IE5\25Q6I9JE\MP910216359[1]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3256" y="3603498"/>
              <a:ext cx="2252078" cy="19619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9" name="Picture 7" descr="d:\users\cchristiebill\AppData\Local\Microsoft\Windows\Temporary Internet Files\Content.IE5\CG8F9FKR\MP900406700[1]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400" y="3826726"/>
              <a:ext cx="1886687" cy="1257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Oval 17"/>
            <p:cNvSpPr/>
            <p:nvPr/>
          </p:nvSpPr>
          <p:spPr>
            <a:xfrm>
              <a:off x="4048670" y="1143000"/>
              <a:ext cx="5029200" cy="5562600"/>
            </a:xfrm>
            <a:prstGeom prst="ellipse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3777705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Purpose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543800" cy="51816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lvl="0"/>
            <a:r>
              <a:rPr lang="en-US" b="1" dirty="0"/>
              <a:t>The student / “Individual Learner</a:t>
            </a:r>
            <a:r>
              <a:rPr lang="en-US" dirty="0" smtClean="0"/>
              <a:t>”: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</a:t>
            </a:r>
            <a:r>
              <a:rPr lang="en-US" dirty="0" smtClean="0"/>
              <a:t>ersonalized </a:t>
            </a:r>
            <a:r>
              <a:rPr lang="en-US" dirty="0"/>
              <a:t>&amp; meaningful learning  </a:t>
            </a:r>
            <a:endParaRPr lang="en-CA" dirty="0"/>
          </a:p>
          <a:p>
            <a:r>
              <a:rPr lang="en-US" b="1" dirty="0" smtClean="0"/>
              <a:t>Developing </a:t>
            </a:r>
            <a:r>
              <a:rPr lang="en-US" b="1" dirty="0"/>
              <a:t>the character </a:t>
            </a:r>
            <a:r>
              <a:rPr lang="en-US" dirty="0"/>
              <a:t>of the “whole child</a:t>
            </a:r>
            <a:r>
              <a:rPr lang="en-US" dirty="0" smtClean="0"/>
              <a:t>”: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Socialization </a:t>
            </a:r>
            <a:r>
              <a:rPr lang="en-US" dirty="0"/>
              <a:t>&amp; </a:t>
            </a:r>
            <a:r>
              <a:rPr lang="en-US" dirty="0" smtClean="0"/>
              <a:t>community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L</a:t>
            </a:r>
            <a:r>
              <a:rPr lang="en-US" dirty="0" smtClean="0"/>
              <a:t>ife-long </a:t>
            </a:r>
            <a:r>
              <a:rPr lang="en-US" dirty="0"/>
              <a:t>learning  </a:t>
            </a:r>
            <a:endParaRPr lang="en-CA" dirty="0"/>
          </a:p>
          <a:p>
            <a:pPr lvl="0"/>
            <a:r>
              <a:rPr lang="en-US" b="1" dirty="0"/>
              <a:t>Engaged learning </a:t>
            </a:r>
            <a:r>
              <a:rPr lang="en-US" dirty="0"/>
              <a:t>resulting in contributing &amp; responsible citizens  </a:t>
            </a:r>
            <a:endParaRPr lang="en-CA" dirty="0"/>
          </a:p>
          <a:p>
            <a:r>
              <a:rPr lang="en-US" b="1" dirty="0"/>
              <a:t>Safe &amp; caring </a:t>
            </a:r>
            <a:r>
              <a:rPr lang="en-US" b="1" dirty="0" smtClean="0"/>
              <a:t>environment</a:t>
            </a:r>
            <a:r>
              <a:rPr lang="en-US" dirty="0" smtClean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W</a:t>
            </a:r>
            <a:r>
              <a:rPr lang="en-US" dirty="0" smtClean="0"/>
              <a:t>elcoming </a:t>
            </a:r>
            <a:r>
              <a:rPr lang="en-US" dirty="0"/>
              <a:t>&amp; accepting culture </a:t>
            </a:r>
            <a:endParaRPr lang="en-CA" dirty="0"/>
          </a:p>
        </p:txBody>
      </p:sp>
      <p:pic>
        <p:nvPicPr>
          <p:cNvPr id="2051" name="Picture 3" descr="d:\users\cchristiebill\AppData\Local\Microsoft\Windows\Temporary Internet Files\Content.IE5\CG8F9FKR\MP90043847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800600"/>
            <a:ext cx="1454232" cy="156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users\cchristiebill\AppData\Local\Microsoft\Windows\Temporary Internet Files\Content.IE5\WFA86V5P\MP90031400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609600"/>
            <a:ext cx="762000" cy="643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7507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Flexibility in the design &amp; delivery of education  </a:t>
            </a:r>
            <a:endParaRPr lang="en-CA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A system of values that holds people at the </a:t>
            </a:r>
            <a:r>
              <a:rPr lang="en-US" dirty="0" err="1"/>
              <a:t>centre</a:t>
            </a:r>
            <a:r>
              <a:rPr lang="en-US" dirty="0"/>
              <a:t>  </a:t>
            </a:r>
            <a:endParaRPr lang="en-CA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Collaboration </a:t>
            </a:r>
            <a:r>
              <a:rPr lang="en-US" dirty="0"/>
              <a:t>&amp; partnership with the community  </a:t>
            </a:r>
            <a:endParaRPr lang="en-CA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Transparent </a:t>
            </a:r>
            <a:r>
              <a:rPr lang="en-US" dirty="0"/>
              <a:t>communication  </a:t>
            </a:r>
            <a:endParaRPr lang="en-CA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Equity </a:t>
            </a:r>
            <a:r>
              <a:rPr lang="en-US" dirty="0"/>
              <a:t>/ fairness in terms of access to education, flexibility of programming, and in the distribution of resources such as money, technology, and facilities  </a:t>
            </a:r>
            <a:endParaRPr lang="en-CA" dirty="0"/>
          </a:p>
          <a:p>
            <a:endParaRPr lang="en-CA" dirty="0"/>
          </a:p>
        </p:txBody>
      </p:sp>
      <p:pic>
        <p:nvPicPr>
          <p:cNvPr id="4098" name="Picture 2" descr="d:\users\cchristiebill\AppData\Local\Microsoft\Windows\Temporary Internet Files\Content.IE5\25Q6I9JE\MP910216359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33400"/>
            <a:ext cx="1224547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users\cchristiebill\AppData\Local\Microsoft\Windows\Temporary Internet Files\Content.IE5\CG8F9FKR\MP90040681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0800" y="5333999"/>
            <a:ext cx="1943857" cy="129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9160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on Inclusion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2000" y="1524000"/>
            <a:ext cx="4040188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Priority Areas: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81000" y="2133600"/>
            <a:ext cx="3657600" cy="3951288"/>
          </a:xfrm>
        </p:spPr>
        <p:txBody>
          <a:bodyPr/>
          <a:lstStyle/>
          <a:p>
            <a:pPr lvl="1"/>
            <a:r>
              <a:rPr lang="en-US" dirty="0" smtClean="0"/>
              <a:t>Curriculum</a:t>
            </a:r>
          </a:p>
          <a:p>
            <a:pPr lvl="1"/>
            <a:r>
              <a:rPr lang="en-US" dirty="0" smtClean="0"/>
              <a:t>Capacity Building</a:t>
            </a:r>
          </a:p>
          <a:p>
            <a:pPr lvl="1"/>
            <a:r>
              <a:rPr lang="en-US" dirty="0" smtClean="0"/>
              <a:t>Collaboration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Details:</a:t>
            </a:r>
            <a:endParaRPr lang="en-CA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>
          <a:xfrm>
            <a:off x="4267200" y="2133600"/>
            <a:ext cx="4041775" cy="3951288"/>
          </a:xfrm>
        </p:spPr>
        <p:txBody>
          <a:bodyPr/>
          <a:lstStyle/>
          <a:p>
            <a:pPr lvl="1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Importance of teacher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assessment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Differentiating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instruction to meet the needs of our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many learners</a:t>
            </a:r>
          </a:p>
          <a:p>
            <a:pPr lvl="1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Student profile tool</a:t>
            </a:r>
          </a:p>
          <a:p>
            <a:pPr lvl="1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Assistive technologies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Support for teachers (coaching model; special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ed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liaison model, learning assistant teacher)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618065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738" y="266700"/>
            <a:ext cx="6486525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 rot="20059086">
            <a:off x="-85773" y="7460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Arial"/>
              </a:rPr>
              <a:t>The Competencies of 21</a:t>
            </a:r>
            <a:r>
              <a:rPr lang="en-US" sz="1100" b="1" dirty="0">
                <a:solidFill>
                  <a:srgbClr val="000000"/>
                </a:solidFill>
                <a:latin typeface="Arial"/>
              </a:rPr>
              <a:t>st </a:t>
            </a:r>
            <a:r>
              <a:rPr lang="en-US" b="1" dirty="0">
                <a:solidFill>
                  <a:srgbClr val="000000"/>
                </a:solidFill>
                <a:latin typeface="Arial"/>
              </a:rPr>
              <a:t>Century Learners</a:t>
            </a:r>
            <a:r>
              <a:rPr lang="en-US" sz="800" dirty="0">
                <a:solidFill>
                  <a:srgbClr val="000000"/>
                </a:solidFill>
                <a:latin typeface="Arial"/>
              </a:rPr>
              <a:t>5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099447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30000304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5A896F5-5D99-4024-BFBD-51DDADAE1C57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947A3428-CDD1-4440-9F06-DB0CD7CB1CB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1F13C07-6E6B-4787-B788-130CA197C37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TS030000304</Template>
  <TotalTime>246</TotalTime>
  <Words>241</Words>
  <Application>Microsoft Office PowerPoint</Application>
  <PresentationFormat>On-screen Show (4:3)</PresentationFormat>
  <Paragraphs>59</Paragraphs>
  <Slides>11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TS030000304</vt:lpstr>
      <vt:lpstr>AISI Key Messages</vt:lpstr>
      <vt:lpstr>The Train is Still Rolling</vt:lpstr>
      <vt:lpstr>Yes, There Have Been Changes…</vt:lpstr>
      <vt:lpstr>Guiding Coalition</vt:lpstr>
      <vt:lpstr>Themes</vt:lpstr>
      <vt:lpstr>Core Purpose</vt:lpstr>
      <vt:lpstr>Vision</vt:lpstr>
      <vt:lpstr>Action on Inclusion</vt:lpstr>
      <vt:lpstr>PowerPoint Presentation</vt:lpstr>
      <vt:lpstr>CESD 3-Year Plans</vt:lpstr>
      <vt:lpstr>Moving Forward</vt:lpstr>
    </vt:vector>
  </TitlesOfParts>
  <Company>Chinook's Edge School Division No. 73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CESD - Margo Nygard</dc:creator>
  <cp:lastModifiedBy>Technology Services</cp:lastModifiedBy>
  <cp:revision>27</cp:revision>
  <dcterms:created xsi:type="dcterms:W3CDTF">2011-03-10T18:13:43Z</dcterms:created>
  <dcterms:modified xsi:type="dcterms:W3CDTF">2011-03-15T01:55:59Z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TC300003049990</vt:lpwstr>
  </property>
</Properties>
</file>